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33" r:id="rId1"/>
  </p:sldMasterIdLst>
  <p:notesMasterIdLst>
    <p:notesMasterId r:id="rId19"/>
  </p:notesMasterIdLst>
  <p:sldIdLst>
    <p:sldId id="256" r:id="rId2"/>
    <p:sldId id="289" r:id="rId3"/>
    <p:sldId id="257" r:id="rId4"/>
    <p:sldId id="290" r:id="rId5"/>
    <p:sldId id="258" r:id="rId6"/>
    <p:sldId id="262" r:id="rId7"/>
    <p:sldId id="260" r:id="rId8"/>
    <p:sldId id="264" r:id="rId9"/>
    <p:sldId id="265" r:id="rId10"/>
    <p:sldId id="266" r:id="rId11"/>
    <p:sldId id="288" r:id="rId12"/>
    <p:sldId id="274" r:id="rId13"/>
    <p:sldId id="267" r:id="rId14"/>
    <p:sldId id="268" r:id="rId15"/>
    <p:sldId id="280" r:id="rId16"/>
    <p:sldId id="287" r:id="rId17"/>
    <p:sldId id="286" r:id="rId18"/>
  </p:sldIdLst>
  <p:sldSz cx="18288000" cy="10287000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LFca2B5ePHKvkjxmqsi+DjFES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7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FE2AD-A7C8-4338-ABD1-FF56072B2E67}">
  <a:tblStyle styleId="{0E5FE2AD-A7C8-4338-ABD1-FF56072B2E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DA4F79-825E-4D16-AD0C-02FF416A2A4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46" d="100"/>
          <a:sy n="46" d="100"/>
        </p:scale>
        <p:origin x="56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6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904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99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6634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3820" y="3771901"/>
            <a:ext cx="13373099" cy="3394172"/>
          </a:xfrm>
        </p:spPr>
        <p:txBody>
          <a:bodyPr anchor="b">
            <a:norm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3820" y="7166069"/>
            <a:ext cx="13373099" cy="1689425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6485716"/>
            <a:ext cx="2616978" cy="1167884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6794311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1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14400"/>
            <a:ext cx="13373099" cy="467556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042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912518" y="5257800"/>
            <a:ext cx="11304831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6531069"/>
            <a:ext cx="13373099" cy="2333796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49892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3657601"/>
            <a:ext cx="13373100" cy="4087268"/>
          </a:xfrm>
        </p:spPr>
        <p:txBody>
          <a:bodyPr anchor="b">
            <a:normAutofit/>
          </a:bodyPr>
          <a:lstStyle>
            <a:lvl1pPr algn="l"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5812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274924" y="914400"/>
            <a:ext cx="12590889" cy="4343400"/>
          </a:xfrm>
        </p:spPr>
        <p:txBody>
          <a:bodyPr anchor="ctr">
            <a:normAutofit/>
          </a:bodyPr>
          <a:lstStyle>
            <a:lvl1pPr algn="l">
              <a:defRPr sz="7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01478" y="97200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672278" y="435795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3200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941111"/>
            <a:ext cx="13373099" cy="4320030"/>
          </a:xfrm>
        </p:spPr>
        <p:txBody>
          <a:bodyPr anchor="ctr">
            <a:normAutofit/>
          </a:bodyPr>
          <a:lstStyle>
            <a:lvl1pPr algn="l"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883818" y="6515100"/>
            <a:ext cx="13373100" cy="12573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7772400"/>
            <a:ext cx="13373100" cy="10944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75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42219" y="941108"/>
            <a:ext cx="3311402" cy="7925726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3818" y="941108"/>
            <a:ext cx="9715500" cy="7925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9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8" y="936165"/>
            <a:ext cx="13367531" cy="1921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818" y="3200400"/>
            <a:ext cx="13373100" cy="5666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9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3088125"/>
            <a:ext cx="13373099" cy="220320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9" y="5295194"/>
            <a:ext cx="13373099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47672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4866209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5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3818" y="3200400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86121" y="3189333"/>
            <a:ext cx="6470796" cy="56664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4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9060" y="2959055"/>
            <a:ext cx="598909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3819" y="3823449"/>
            <a:ext cx="6514340" cy="50310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259944" y="2954213"/>
            <a:ext cx="599850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50436" y="3818607"/>
            <a:ext cx="6508011" cy="50310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7719" y="1181674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3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5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19" y="669132"/>
            <a:ext cx="5257799" cy="1464468"/>
          </a:xfrm>
        </p:spPr>
        <p:txBody>
          <a:bodyPr anchor="b"/>
          <a:lstStyle>
            <a:lvl1pPr algn="l"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4518" y="669133"/>
            <a:ext cx="7772400" cy="812244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19" y="2397920"/>
            <a:ext cx="5257799" cy="6393654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1071563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04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3820" y="7200900"/>
            <a:ext cx="133731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3818" y="952448"/>
            <a:ext cx="13373100" cy="578245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3820" y="8051007"/>
            <a:ext cx="13373100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6283" y="7367588"/>
            <a:ext cx="2382791" cy="76094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7719" y="7474631"/>
            <a:ext cx="1169651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878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342900"/>
            <a:ext cx="4277274" cy="9957942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40832" y="-1179"/>
            <a:ext cx="3535011" cy="1028105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74320" cy="10287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9387" y="936165"/>
            <a:ext cx="13367531" cy="1921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3818" y="3200400"/>
            <a:ext cx="13373100" cy="582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542419" y="9195656"/>
            <a:ext cx="1719425" cy="5555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83819" y="9203713"/>
            <a:ext cx="1142999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97719" y="1181674"/>
            <a:ext cx="11696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7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 flipH="1">
            <a:off x="0" y="8243075"/>
            <a:ext cx="6704748" cy="2043279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30614" b="-27056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028700" y="8342268"/>
            <a:ext cx="2019931" cy="1944732"/>
          </a:xfrm>
          <a:custGeom>
            <a:avLst/>
            <a:gdLst/>
            <a:ahLst/>
            <a:cxnLst/>
            <a:rect l="l" t="t" r="r" b="b"/>
            <a:pathLst>
              <a:path w="2019931" h="1944732" extrusionOk="0">
                <a:moveTo>
                  <a:pt x="0" y="0"/>
                </a:moveTo>
                <a:lnTo>
                  <a:pt x="2019931" y="0"/>
                </a:lnTo>
                <a:lnTo>
                  <a:pt x="2019931" y="1944732"/>
                </a:lnTo>
                <a:lnTo>
                  <a:pt x="0" y="1944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8808720" y="3617914"/>
            <a:ext cx="8864098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Ball Balancing System using PID Control.</a:t>
            </a:r>
            <a:endParaRPr sz="5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1"/>
          <p:cNvGrpSpPr/>
          <p:nvPr/>
        </p:nvGrpSpPr>
        <p:grpSpPr>
          <a:xfrm>
            <a:off x="0" y="9091732"/>
            <a:ext cx="15728030" cy="3230762"/>
            <a:chOff x="0" y="-38100"/>
            <a:chExt cx="4142362" cy="850900"/>
          </a:xfrm>
        </p:grpSpPr>
        <p:sp>
          <p:nvSpPr>
            <p:cNvPr id="244" name="Google Shape;244;p11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 extrusionOk="0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lnTo>
                    <a:pt x="0" y="0"/>
                  </a:lnTo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45" name="Google Shape;245;p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46" name="Google Shape;246;p11"/>
          <p:cNvSpPr/>
          <p:nvPr/>
        </p:nvSpPr>
        <p:spPr>
          <a:xfrm flipH="1">
            <a:off x="12877958" y="0"/>
            <a:ext cx="5410042" cy="1804528"/>
          </a:xfrm>
          <a:custGeom>
            <a:avLst/>
            <a:gdLst/>
            <a:ahLst/>
            <a:cxnLst/>
            <a:rect l="l" t="t" r="r" b="b"/>
            <a:pathLst>
              <a:path w="7666059" h="6631969" extrusionOk="0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1699" t="-267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15728030" y="0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5" y="0"/>
                </a:lnTo>
                <a:lnTo>
                  <a:pt x="1874305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8" name="Google Shape;248;p11"/>
          <p:cNvSpPr/>
          <p:nvPr/>
        </p:nvSpPr>
        <p:spPr>
          <a:xfrm flipH="1">
            <a:off x="-2" y="9236393"/>
            <a:ext cx="5126939" cy="1050607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70811" b="-620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2691245" y="801302"/>
            <a:ext cx="8115300" cy="93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99"/>
              <a:buFont typeface="Montserrat"/>
              <a:buNone/>
            </a:pPr>
            <a:r>
              <a:rPr lang="en-US" sz="5499" b="1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Connection Diagram</a:t>
            </a:r>
            <a:endParaRPr sz="5499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1028700" y="9457937"/>
            <a:ext cx="54831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>
              <a:lnSpc>
                <a:spcPct val="130000"/>
              </a:lnSpc>
              <a:buClr>
                <a:srgbClr val="1B4444"/>
              </a:buClr>
              <a:buSzPts val="1700"/>
            </a:pPr>
            <a:r>
              <a:rPr lang="en-US" sz="3200" b="1" dirty="0">
                <a:solidFill>
                  <a:srgbClr val="1B444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10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Google Shape;251;p11"/>
          <p:cNvSpPr txBox="1"/>
          <p:nvPr/>
        </p:nvSpPr>
        <p:spPr>
          <a:xfrm>
            <a:off x="8686800" y="5703376"/>
            <a:ext cx="91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1577011" y="1804528"/>
            <a:ext cx="1328198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571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571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" name="Google Shape;114;p8">
            <a:extLst>
              <a:ext uri="{FF2B5EF4-FFF2-40B4-BE49-F238E27FC236}">
                <a16:creationId xmlns:a16="http://schemas.microsoft.com/office/drawing/2014/main" id="{6DCF82D4-5924-FDDB-9F21-89E1D51A23B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8527" y="1949189"/>
            <a:ext cx="10274713" cy="667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3"/>
          <p:cNvGrpSpPr/>
          <p:nvPr/>
        </p:nvGrpSpPr>
        <p:grpSpPr>
          <a:xfrm>
            <a:off x="-45741" y="9100028"/>
            <a:ext cx="15728030" cy="3230762"/>
            <a:chOff x="0" y="-38100"/>
            <a:chExt cx="4142362" cy="850900"/>
          </a:xfrm>
        </p:grpSpPr>
        <p:sp>
          <p:nvSpPr>
            <p:cNvPr id="277" name="Google Shape;277;p1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 extrusionOk="0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lnTo>
                    <a:pt x="0" y="0"/>
                  </a:lnTo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78" name="Google Shape;278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79" name="Google Shape;279;p13"/>
          <p:cNvSpPr/>
          <p:nvPr/>
        </p:nvSpPr>
        <p:spPr>
          <a:xfrm>
            <a:off x="13411200" y="9244689"/>
            <a:ext cx="4949211" cy="1050607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76944" b="-620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16710989" y="9441337"/>
            <a:ext cx="54831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B444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11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Google Shape;281;p13"/>
          <p:cNvSpPr/>
          <p:nvPr/>
        </p:nvSpPr>
        <p:spPr>
          <a:xfrm flipH="1">
            <a:off x="12877958" y="-13855"/>
            <a:ext cx="5410042" cy="1804528"/>
          </a:xfrm>
          <a:custGeom>
            <a:avLst/>
            <a:gdLst/>
            <a:ahLst/>
            <a:cxnLst/>
            <a:rect l="l" t="t" r="r" b="b"/>
            <a:pathLst>
              <a:path w="7666059" h="6631969" extrusionOk="0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1699" t="-267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15728030" y="-13855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5" y="0"/>
                </a:lnTo>
                <a:lnTo>
                  <a:pt x="1874305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" name="Google Shape;471;p25"/>
          <p:cNvSpPr txBox="1"/>
          <p:nvPr/>
        </p:nvSpPr>
        <p:spPr>
          <a:xfrm>
            <a:off x="2453735" y="945624"/>
            <a:ext cx="1184925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99"/>
              <a:buFont typeface="Montserrat"/>
              <a:buNone/>
            </a:pPr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Code</a:t>
            </a:r>
            <a:endParaRPr sz="6000" b="1" i="0" u="none" strike="noStrike" cap="none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92251-5F01-12E0-0877-3E86DA746ED7}"/>
              </a:ext>
            </a:extLst>
          </p:cNvPr>
          <p:cNvSpPr txBox="1"/>
          <p:nvPr/>
        </p:nvSpPr>
        <p:spPr>
          <a:xfrm>
            <a:off x="2499360" y="1962367"/>
            <a:ext cx="115824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1.Firstly, the servo motor library is included.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Servo.h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Servo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2.Secondly, the ultrasonic sensor pins are defined.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#define trig 2 #define echo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3.Thirdly, let’s includes the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kp,ki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values. </a:t>
            </a:r>
            <a:endParaRPr lang="en-US" altLang="en-US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altLang="en-US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en-US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#define ki 0.02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#define </a:t>
            </a:r>
            <a:r>
              <a:rPr lang="en-US" altLang="en-US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en-US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alt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Adjusting </a:t>
            </a:r>
            <a:r>
              <a:rPr lang="en-US" altLang="en-US" sz="3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PID</a:t>
            </a:r>
            <a:r>
              <a:rPr lang="en-US" alt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Controller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200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4AB14-7C67-6AA5-1547-1A19BC4A99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327"/>
          <a:stretch/>
        </p:blipFill>
        <p:spPr>
          <a:xfrm>
            <a:off x="12606814" y="4392552"/>
            <a:ext cx="4827767" cy="2191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99E6F9-D268-2B16-DDA4-563118359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3701" y="7078155"/>
            <a:ext cx="6068635" cy="1050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5D3103-6278-2A7A-9314-56CE1FE634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621"/>
          <a:stretch/>
        </p:blipFill>
        <p:spPr>
          <a:xfrm>
            <a:off x="11229779" y="1737158"/>
            <a:ext cx="5481210" cy="236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54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3"/>
            </p:par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"/>
          <p:cNvSpPr/>
          <p:nvPr/>
        </p:nvSpPr>
        <p:spPr>
          <a:xfrm>
            <a:off x="12880573" y="8401521"/>
            <a:ext cx="5407427" cy="1885480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0" y="0"/>
                </a:moveTo>
                <a:lnTo>
                  <a:pt x="8757454" y="0"/>
                </a:lnTo>
                <a:lnTo>
                  <a:pt x="8757454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61951" b="-30157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15652132" y="8482472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6" y="0"/>
                </a:lnTo>
                <a:lnTo>
                  <a:pt x="1874306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2511136" y="929435"/>
            <a:ext cx="11849259" cy="93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99"/>
              <a:buFont typeface="Montserrat"/>
              <a:buNone/>
            </a:pPr>
            <a:r>
              <a:rPr lang="en-US" sz="5499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Hardware</a:t>
            </a:r>
            <a:endParaRPr sz="5499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1E22312-BA03-DAC6-9512-463F47327E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83480" y="982980"/>
            <a:ext cx="7482840" cy="74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0CC08BE-4E67-0D91-DB4C-4E727028AF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34E05-9FDB-5761-B4D5-65A7F5B6A9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65" r="7669" b="522"/>
          <a:stretch/>
        </p:blipFill>
        <p:spPr>
          <a:xfrm>
            <a:off x="2308044" y="1806785"/>
            <a:ext cx="13976711" cy="6594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F73E26-46EF-FC00-8D5B-AA849AD9E0C8}"/>
              </a:ext>
            </a:extLst>
          </p:cNvPr>
          <p:cNvSpPr txBox="1"/>
          <p:nvPr/>
        </p:nvSpPr>
        <p:spPr>
          <a:xfrm>
            <a:off x="615528" y="8980270"/>
            <a:ext cx="1020305" cy="66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4444"/>
              </a:buClr>
              <a:buSzPts val="1700"/>
              <a:buFont typeface="Montserrat"/>
              <a:buNone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12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2"/>
          <p:cNvGrpSpPr/>
          <p:nvPr/>
        </p:nvGrpSpPr>
        <p:grpSpPr>
          <a:xfrm>
            <a:off x="0" y="9091732"/>
            <a:ext cx="15728030" cy="3230762"/>
            <a:chOff x="0" y="-38100"/>
            <a:chExt cx="4142362" cy="850900"/>
          </a:xfrm>
        </p:grpSpPr>
        <p:sp>
          <p:nvSpPr>
            <p:cNvPr id="262" name="Google Shape;262;p12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 extrusionOk="0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lnTo>
                    <a:pt x="0" y="0"/>
                  </a:lnTo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63" name="Google Shape;263;p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64" name="Google Shape;264;p12"/>
          <p:cNvSpPr/>
          <p:nvPr/>
        </p:nvSpPr>
        <p:spPr>
          <a:xfrm flipH="1">
            <a:off x="12877958" y="0"/>
            <a:ext cx="5410042" cy="1804528"/>
          </a:xfrm>
          <a:custGeom>
            <a:avLst/>
            <a:gdLst/>
            <a:ahLst/>
            <a:cxnLst/>
            <a:rect l="l" t="t" r="r" b="b"/>
            <a:pathLst>
              <a:path w="7666059" h="6631969" extrusionOk="0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1699" t="-267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65" name="Google Shape;265;p12"/>
          <p:cNvSpPr/>
          <p:nvPr/>
        </p:nvSpPr>
        <p:spPr>
          <a:xfrm>
            <a:off x="15728030" y="0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5" y="0"/>
                </a:lnTo>
                <a:lnTo>
                  <a:pt x="1874305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66" name="Google Shape;266;p12"/>
          <p:cNvSpPr/>
          <p:nvPr/>
        </p:nvSpPr>
        <p:spPr>
          <a:xfrm flipH="1">
            <a:off x="-2" y="9236393"/>
            <a:ext cx="5126939" cy="1050607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70811" b="-620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67" name="Google Shape;267;p12"/>
          <p:cNvSpPr txBox="1"/>
          <p:nvPr/>
        </p:nvSpPr>
        <p:spPr>
          <a:xfrm>
            <a:off x="2563467" y="902264"/>
            <a:ext cx="8115300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99"/>
              <a:buFont typeface="Montserrat"/>
              <a:buNone/>
            </a:pPr>
            <a:r>
              <a:rPr lang="en-US" sz="6600" b="1" i="0" u="none" strike="noStrike" cap="none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Result</a:t>
            </a:r>
            <a:endParaRPr sz="6600" b="1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68" name="Google Shape;268;p12"/>
          <p:cNvSpPr txBox="1"/>
          <p:nvPr/>
        </p:nvSpPr>
        <p:spPr>
          <a:xfrm>
            <a:off x="994739" y="9441608"/>
            <a:ext cx="54831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4444"/>
              </a:buClr>
              <a:buSzPts val="1700"/>
              <a:buFont typeface="Montserrat"/>
              <a:buNone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13</a:t>
            </a:r>
            <a:endParaRPr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>
            <a:off x="8686800" y="5703376"/>
            <a:ext cx="91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1753474" y="2622674"/>
            <a:ext cx="13662989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indent="-342900">
              <a:lnSpc>
                <a:spcPct val="150000"/>
              </a:lnSpc>
              <a:buClr>
                <a:schemeClr val="tx2"/>
              </a:buClr>
              <a:buSzPts val="3600"/>
              <a:buFont typeface="Wingdings" pitchFamily="2" charset="2"/>
              <a:buChar char="q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Stable and Balanced</a:t>
            </a:r>
          </a:p>
          <a:p>
            <a:pPr marL="571500" indent="-342900">
              <a:lnSpc>
                <a:spcPct val="150000"/>
              </a:lnSpc>
              <a:buClr>
                <a:schemeClr val="tx2"/>
              </a:buClr>
              <a:buSzPts val="3600"/>
              <a:buFont typeface="Wingdings" pitchFamily="2" charset="2"/>
              <a:buChar char="q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Precision and Responsiveness</a:t>
            </a:r>
          </a:p>
          <a:p>
            <a:pPr marL="571500" indent="-342900">
              <a:lnSpc>
                <a:spcPct val="150000"/>
              </a:lnSpc>
              <a:buClr>
                <a:schemeClr val="tx2"/>
              </a:buClr>
              <a:buSzPts val="3600"/>
              <a:buFont typeface="Wingdings" pitchFamily="2" charset="2"/>
              <a:buChar char="q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Minimized Oscillations and Overshoot</a:t>
            </a:r>
          </a:p>
          <a:p>
            <a:pPr marL="571500" indent="-342900">
              <a:lnSpc>
                <a:spcPct val="150000"/>
              </a:lnSpc>
              <a:buClr>
                <a:schemeClr val="tx2"/>
              </a:buClr>
              <a:buSzPts val="3600"/>
              <a:buFont typeface="Wingdings" pitchFamily="2" charset="2"/>
              <a:buChar char="q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Adaptability to Disturbances</a:t>
            </a:r>
          </a:p>
          <a:p>
            <a:pPr marL="571500" indent="-342900">
              <a:lnSpc>
                <a:spcPct val="150000"/>
              </a:lnSpc>
              <a:buClr>
                <a:schemeClr val="tx2"/>
              </a:buClr>
              <a:buSzPts val="3600"/>
              <a:buFont typeface="Wingdings" pitchFamily="2" charset="2"/>
              <a:buChar char="q"/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Consistency and Reliability</a:t>
            </a:r>
            <a:endParaRPr sz="4000" dirty="0">
              <a:solidFill>
                <a:schemeClr val="bg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3"/>
          <p:cNvGrpSpPr/>
          <p:nvPr/>
        </p:nvGrpSpPr>
        <p:grpSpPr>
          <a:xfrm>
            <a:off x="-45741" y="9113883"/>
            <a:ext cx="15728030" cy="3230762"/>
            <a:chOff x="0" y="-38100"/>
            <a:chExt cx="4142362" cy="850900"/>
          </a:xfrm>
        </p:grpSpPr>
        <p:sp>
          <p:nvSpPr>
            <p:cNvPr id="277" name="Google Shape;277;p1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 extrusionOk="0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lnTo>
                    <a:pt x="0" y="0"/>
                  </a:lnTo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78" name="Google Shape;278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79" name="Google Shape;279;p13"/>
          <p:cNvSpPr/>
          <p:nvPr/>
        </p:nvSpPr>
        <p:spPr>
          <a:xfrm>
            <a:off x="13411200" y="9258544"/>
            <a:ext cx="4949211" cy="1050607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76944" b="-620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16747194" y="9463759"/>
            <a:ext cx="54831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14</a:t>
            </a:r>
            <a:endParaRPr sz="20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Google Shape;281;p13"/>
          <p:cNvSpPr/>
          <p:nvPr/>
        </p:nvSpPr>
        <p:spPr>
          <a:xfrm flipH="1">
            <a:off x="12877958" y="0"/>
            <a:ext cx="5410042" cy="1804528"/>
          </a:xfrm>
          <a:custGeom>
            <a:avLst/>
            <a:gdLst/>
            <a:ahLst/>
            <a:cxnLst/>
            <a:rect l="l" t="t" r="r" b="b"/>
            <a:pathLst>
              <a:path w="7666059" h="6631969" extrusionOk="0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1699" t="-267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15728030" y="0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5" y="0"/>
                </a:lnTo>
                <a:lnTo>
                  <a:pt x="1874305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" name="Google Shape;471;p25"/>
          <p:cNvSpPr txBox="1"/>
          <p:nvPr/>
        </p:nvSpPr>
        <p:spPr>
          <a:xfrm>
            <a:off x="2705713" y="986854"/>
            <a:ext cx="11849259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99"/>
              <a:buFont typeface="Montserrat"/>
              <a:buNone/>
            </a:pPr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Real Life Usage</a:t>
            </a:r>
            <a:endParaRPr sz="48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821" y="2277979"/>
            <a:ext cx="14805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real-life usage of a ball balancing project using a PID system is diverse and impactful across various fields. Here are some practical applications: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7E4AA-F5F6-6E6F-378D-6BAE95B7C009}"/>
              </a:ext>
            </a:extLst>
          </p:cNvPr>
          <p:cNvSpPr txBox="1"/>
          <p:nvPr/>
        </p:nvSpPr>
        <p:spPr>
          <a:xfrm>
            <a:off x="3215794" y="3729459"/>
            <a:ext cx="92049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163F8-AD06-7B94-A6B9-D58622FDD758}"/>
              </a:ext>
            </a:extLst>
          </p:cNvPr>
          <p:cNvSpPr txBox="1"/>
          <p:nvPr/>
        </p:nvSpPr>
        <p:spPr>
          <a:xfrm>
            <a:off x="4205416" y="4432462"/>
            <a:ext cx="92057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Purposes: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E4E0E-F7F8-4003-442D-0507FDEDED75}"/>
              </a:ext>
            </a:extLst>
          </p:cNvPr>
          <p:cNvSpPr txBox="1"/>
          <p:nvPr/>
        </p:nvSpPr>
        <p:spPr>
          <a:xfrm>
            <a:off x="5349188" y="5177318"/>
            <a:ext cx="92057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and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60B41-99B9-36DB-C7B8-5FD5B6E019E7}"/>
              </a:ext>
            </a:extLst>
          </p:cNvPr>
          <p:cNvSpPr txBox="1"/>
          <p:nvPr/>
        </p:nvSpPr>
        <p:spPr>
          <a:xfrm>
            <a:off x="8477450" y="6787809"/>
            <a:ext cx="92057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785AA-9AE4-D51A-C21E-345B7F5816A6}"/>
              </a:ext>
            </a:extLst>
          </p:cNvPr>
          <p:cNvSpPr txBox="1"/>
          <p:nvPr/>
        </p:nvSpPr>
        <p:spPr>
          <a:xfrm>
            <a:off x="6999450" y="6014483"/>
            <a:ext cx="92057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Control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/>
          <p:nvPr/>
        </p:nvSpPr>
        <p:spPr>
          <a:xfrm>
            <a:off x="12880573" y="8401520"/>
            <a:ext cx="5407427" cy="1885480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0" y="0"/>
                </a:moveTo>
                <a:lnTo>
                  <a:pt x="8757454" y="0"/>
                </a:lnTo>
                <a:lnTo>
                  <a:pt x="8757454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61951" b="-30157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70" name="Google Shape;470;p25"/>
          <p:cNvSpPr/>
          <p:nvPr/>
        </p:nvSpPr>
        <p:spPr>
          <a:xfrm>
            <a:off x="15652132" y="8482471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6" y="0"/>
                </a:lnTo>
                <a:lnTo>
                  <a:pt x="1874306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71" name="Google Shape;471;p25"/>
          <p:cNvSpPr txBox="1"/>
          <p:nvPr/>
        </p:nvSpPr>
        <p:spPr>
          <a:xfrm>
            <a:off x="2524991" y="959530"/>
            <a:ext cx="11849259" cy="93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99"/>
              <a:buFont typeface="Montserrat"/>
              <a:buNone/>
            </a:pPr>
            <a:r>
              <a:rPr lang="en-US" sz="5499" b="1" dirty="0">
                <a:solidFill>
                  <a:srgbClr val="FFFF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Conclusion</a:t>
            </a:r>
            <a:endParaRPr sz="5499" b="1" i="0" u="none" strike="noStrike" cap="none" dirty="0">
              <a:solidFill>
                <a:srgbClr val="FFFF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472" name="Google Shape;472;p25"/>
          <p:cNvSpPr txBox="1"/>
          <p:nvPr/>
        </p:nvSpPr>
        <p:spPr>
          <a:xfrm>
            <a:off x="1447800" y="2552699"/>
            <a:ext cx="137922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A715"/>
              </a:buClr>
              <a:buSzPts val="3600"/>
              <a:buFont typeface="Noto Sans Symbols"/>
              <a:buChar char="❑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Smart technologies efficiency and sustainability.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A715"/>
              </a:buClr>
              <a:buSzPts val="3600"/>
              <a:buFont typeface="Noto Sans Symbols"/>
              <a:buChar char="❑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Improved fish health management through real-time monitoring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A715"/>
              </a:buClr>
              <a:buSzPts val="3600"/>
              <a:buFont typeface="Noto Sans Symbols"/>
              <a:buChar char="❑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Sustainable practice for fisheries and environment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DA715"/>
              </a:buClr>
              <a:buSzPts val="3600"/>
              <a:buFont typeface="Noto Sans Symbols"/>
              <a:buChar char="❑"/>
            </a:pP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Ongoing innovation offers future opportunities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3"/>
          <p:cNvGrpSpPr/>
          <p:nvPr/>
        </p:nvGrpSpPr>
        <p:grpSpPr>
          <a:xfrm>
            <a:off x="-45741" y="9113883"/>
            <a:ext cx="15728030" cy="3230762"/>
            <a:chOff x="0" y="-38100"/>
            <a:chExt cx="4142362" cy="850900"/>
          </a:xfrm>
        </p:grpSpPr>
        <p:sp>
          <p:nvSpPr>
            <p:cNvPr id="277" name="Google Shape;277;p1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 extrusionOk="0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lnTo>
                    <a:pt x="0" y="0"/>
                  </a:lnTo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78" name="Google Shape;278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79" name="Google Shape;279;p13"/>
          <p:cNvSpPr/>
          <p:nvPr/>
        </p:nvSpPr>
        <p:spPr>
          <a:xfrm>
            <a:off x="13411200" y="9258544"/>
            <a:ext cx="4949211" cy="1050607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76944" b="-620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16747194" y="9463759"/>
            <a:ext cx="54831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B444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`16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Google Shape;281;p13"/>
          <p:cNvSpPr/>
          <p:nvPr/>
        </p:nvSpPr>
        <p:spPr>
          <a:xfrm flipH="1">
            <a:off x="12877958" y="0"/>
            <a:ext cx="5410042" cy="1804528"/>
          </a:xfrm>
          <a:custGeom>
            <a:avLst/>
            <a:gdLst/>
            <a:ahLst/>
            <a:cxnLst/>
            <a:rect l="l" t="t" r="r" b="b"/>
            <a:pathLst>
              <a:path w="7666059" h="6631969" extrusionOk="0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41699" t="-267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15728030" y="0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5" y="0"/>
                </a:lnTo>
                <a:lnTo>
                  <a:pt x="1874305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0" name="Google Shape;471;p25"/>
          <p:cNvSpPr txBox="1"/>
          <p:nvPr/>
        </p:nvSpPr>
        <p:spPr>
          <a:xfrm>
            <a:off x="2691246" y="981605"/>
            <a:ext cx="11849259" cy="93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99"/>
              <a:buFont typeface="Montserrat"/>
              <a:buNone/>
            </a:pPr>
            <a:r>
              <a:rPr lang="en-US" sz="5499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Experiment</a:t>
            </a:r>
            <a:endParaRPr sz="5499" b="1" i="0" u="none" strike="noStrike" cap="none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4" name="441215854_7321913264588022_7472715737385861775_n">
            <a:hlinkClick r:id="" action="ppaction://media"/>
            <a:extLst>
              <a:ext uri="{FF2B5EF4-FFF2-40B4-BE49-F238E27FC236}">
                <a16:creationId xmlns:a16="http://schemas.microsoft.com/office/drawing/2014/main" id="{37BD15CB-8F55-4B87-9305-53186A6D8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91933" y="1912501"/>
            <a:ext cx="11095983" cy="62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84756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167878" y="3388976"/>
            <a:ext cx="5435861" cy="1951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 rot="773821">
            <a:off x="11097380" y="1795466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1417959" y="9184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841959" y="6036641"/>
            <a:ext cx="2801925" cy="2801925"/>
          </a:xfrm>
          <a:custGeom>
            <a:avLst/>
            <a:gdLst/>
            <a:ahLst/>
            <a:cxnLst/>
            <a:rect l="l" t="t" r="r" b="b"/>
            <a:pathLst>
              <a:path w="6350000" h="6350000">
                <a:moveTo>
                  <a:pt x="3175000" y="0"/>
                </a:moveTo>
                <a:cubicBezTo>
                  <a:pt x="1423670" y="0"/>
                  <a:pt x="0" y="1424940"/>
                  <a:pt x="0" y="3175000"/>
                </a:cubicBezTo>
                <a:cubicBezTo>
                  <a:pt x="0" y="4925060"/>
                  <a:pt x="1423670" y="6350000"/>
                  <a:pt x="3175000" y="6350000"/>
                </a:cubicBezTo>
                <a:cubicBezTo>
                  <a:pt x="4925060" y="6350000"/>
                  <a:pt x="6350000" y="4926330"/>
                  <a:pt x="6350000" y="3175000"/>
                </a:cubicBezTo>
                <a:cubicBezTo>
                  <a:pt x="6350000" y="1424940"/>
                  <a:pt x="4926330" y="0"/>
                  <a:pt x="3175000" y="0"/>
                </a:cubicBezTo>
                <a:close/>
                <a:moveTo>
                  <a:pt x="3175000" y="5833110"/>
                </a:moveTo>
                <a:cubicBezTo>
                  <a:pt x="1709420" y="5833110"/>
                  <a:pt x="516890" y="4640580"/>
                  <a:pt x="516890" y="3175000"/>
                </a:cubicBezTo>
                <a:cubicBezTo>
                  <a:pt x="516890" y="1709420"/>
                  <a:pt x="1709420" y="516890"/>
                  <a:pt x="3175000" y="516890"/>
                </a:cubicBezTo>
                <a:cubicBezTo>
                  <a:pt x="4640580" y="516890"/>
                  <a:pt x="5833110" y="1709420"/>
                  <a:pt x="5833110" y="3175000"/>
                </a:cubicBezTo>
                <a:cubicBezTo>
                  <a:pt x="5833110" y="4640580"/>
                  <a:pt x="4640580" y="5833110"/>
                  <a:pt x="3175000" y="5833110"/>
                </a:cubicBezTo>
                <a:close/>
              </a:path>
            </a:pathLst>
          </a:custGeom>
          <a:solidFill>
            <a:srgbClr val="397D5A"/>
          </a:solid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/>
          <p:nvPr/>
        </p:nvSpPr>
        <p:spPr>
          <a:xfrm>
            <a:off x="2452917" y="4534102"/>
            <a:ext cx="417231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ontserrat"/>
              <a:buNone/>
            </a:pPr>
            <a:r>
              <a: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Team 05</a:t>
            </a:r>
            <a:endParaRPr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981462"/>
              </p:ext>
            </p:extLst>
          </p:nvPr>
        </p:nvGraphicFramePr>
        <p:xfrm>
          <a:off x="8614603" y="3501137"/>
          <a:ext cx="8384924" cy="3145432"/>
        </p:xfrm>
        <a:graphic>
          <a:graphicData uri="http://schemas.openxmlformats.org/drawingml/2006/table">
            <a:tbl>
              <a:tblPr firstRow="1" bandRow="1">
                <a:tableStyleId>{0E5FE2AD-A7C8-4338-ABD1-FF56072B2E67}</a:tableStyleId>
              </a:tblPr>
              <a:tblGrid>
                <a:gridCol w="8384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232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99"/>
                        <a:buFont typeface="Montserrat"/>
                        <a:buNone/>
                      </a:pPr>
                      <a:r>
                        <a:rPr lang="en-US" sz="4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Montserrat"/>
                        </a:rPr>
                        <a:t>Ayman Zafar    021 191 058</a:t>
                      </a:r>
                      <a:endParaRPr lang="en-US" sz="4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221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99"/>
                        <a:buFont typeface="Montserrat"/>
                        <a:buNone/>
                      </a:pPr>
                      <a:r>
                        <a:rPr lang="en-US" sz="4000" b="1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Jinedin</a:t>
                      </a:r>
                      <a:r>
                        <a:rPr lang="en-US" sz="4000" b="1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 </a:t>
                      </a:r>
                      <a:r>
                        <a:rPr lang="en-US" sz="4000" b="1" i="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Jidan</a:t>
                      </a:r>
                      <a:r>
                        <a:rPr lang="en-US" sz="4000" b="1" i="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    021 192 040</a:t>
                      </a:r>
                      <a:endParaRPr lang="en-US" sz="4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42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95A8D71-2497-105A-3D0D-2E41DD304571}"/>
              </a:ext>
            </a:extLst>
          </p:cNvPr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37E537C-81B8-6A03-FDDB-E32A036F6BAA}"/>
                </a:ext>
              </a:extLst>
            </p:cNvPr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2AC51BF-D32E-64A9-A57B-C71791EA14E6}"/>
                </a:ext>
              </a:extLst>
            </p:cNvPr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DE6E8E5-B91A-CAA8-5342-7034FCFFACA2}"/>
              </a:ext>
            </a:extLst>
          </p:cNvPr>
          <p:cNvSpPr txBox="1"/>
          <p:nvPr/>
        </p:nvSpPr>
        <p:spPr>
          <a:xfrm>
            <a:off x="4559819" y="1357867"/>
            <a:ext cx="9168362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14400" spc="79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6B37C2F-F668-5F51-2498-4E9BA05CD5CF}"/>
              </a:ext>
            </a:extLst>
          </p:cNvPr>
          <p:cNvSpPr txBox="1"/>
          <p:nvPr/>
        </p:nvSpPr>
        <p:spPr>
          <a:xfrm>
            <a:off x="3268002" y="4884459"/>
            <a:ext cx="184032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7200" u="none" strike="noStrike" spc="33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4AA8FC4-62A7-CF5F-CD94-4F281F84D4F5}"/>
              </a:ext>
            </a:extLst>
          </p:cNvPr>
          <p:cNvSpPr txBox="1"/>
          <p:nvPr/>
        </p:nvSpPr>
        <p:spPr>
          <a:xfrm>
            <a:off x="2816452" y="5914179"/>
            <a:ext cx="274342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200" spc="24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4E4ED3B-1080-1FE7-E733-8FE30861DC1F}"/>
              </a:ext>
            </a:extLst>
          </p:cNvPr>
          <p:cNvSpPr txBox="1"/>
          <p:nvPr/>
        </p:nvSpPr>
        <p:spPr>
          <a:xfrm>
            <a:off x="6544248" y="4928291"/>
            <a:ext cx="184032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7200" spc="33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114BD5F-5B23-1342-237C-BC10F5A3412B}"/>
              </a:ext>
            </a:extLst>
          </p:cNvPr>
          <p:cNvSpPr txBox="1"/>
          <p:nvPr/>
        </p:nvSpPr>
        <p:spPr>
          <a:xfrm>
            <a:off x="6092698" y="5958011"/>
            <a:ext cx="274342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200" spc="24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742E9FB-DDEB-85B5-0895-E6DB1BF43229}"/>
              </a:ext>
            </a:extLst>
          </p:cNvPr>
          <p:cNvSpPr txBox="1"/>
          <p:nvPr/>
        </p:nvSpPr>
        <p:spPr>
          <a:xfrm>
            <a:off x="9820494" y="4884459"/>
            <a:ext cx="184032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7200" spc="33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10B8492-22CC-3ED1-587C-75B15E4128C8}"/>
              </a:ext>
            </a:extLst>
          </p:cNvPr>
          <p:cNvSpPr txBox="1"/>
          <p:nvPr/>
        </p:nvSpPr>
        <p:spPr>
          <a:xfrm>
            <a:off x="9368943" y="5914179"/>
            <a:ext cx="274342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200" spc="24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DD777C8-A241-387F-7845-38595B7BAA56}"/>
              </a:ext>
            </a:extLst>
          </p:cNvPr>
          <p:cNvSpPr txBox="1"/>
          <p:nvPr/>
        </p:nvSpPr>
        <p:spPr>
          <a:xfrm>
            <a:off x="13094326" y="4928291"/>
            <a:ext cx="184032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7200" spc="33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168CC9B-5A67-AA55-74A5-BC84C10E12CE}"/>
              </a:ext>
            </a:extLst>
          </p:cNvPr>
          <p:cNvSpPr txBox="1"/>
          <p:nvPr/>
        </p:nvSpPr>
        <p:spPr>
          <a:xfrm>
            <a:off x="12642776" y="5958011"/>
            <a:ext cx="274342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200" spc="24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PID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427BA8A-30EE-3A38-6E88-E133A3AE179F}"/>
              </a:ext>
            </a:extLst>
          </p:cNvPr>
          <p:cNvSpPr txBox="1"/>
          <p:nvPr/>
        </p:nvSpPr>
        <p:spPr>
          <a:xfrm>
            <a:off x="3276953" y="6989520"/>
            <a:ext cx="184032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7200" spc="33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AD2C9FB-5EE8-F74B-450C-611E6356E623}"/>
              </a:ext>
            </a:extLst>
          </p:cNvPr>
          <p:cNvSpPr txBox="1"/>
          <p:nvPr/>
        </p:nvSpPr>
        <p:spPr>
          <a:xfrm>
            <a:off x="2825402" y="8019240"/>
            <a:ext cx="274342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200" spc="24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113402A-0443-80D1-5A56-9200536295FD}"/>
              </a:ext>
            </a:extLst>
          </p:cNvPr>
          <p:cNvSpPr txBox="1"/>
          <p:nvPr/>
        </p:nvSpPr>
        <p:spPr>
          <a:xfrm>
            <a:off x="6553198" y="7033352"/>
            <a:ext cx="184032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7200" spc="33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C269D17-C151-5381-ADB3-EC955E45BEC1}"/>
              </a:ext>
            </a:extLst>
          </p:cNvPr>
          <p:cNvSpPr txBox="1"/>
          <p:nvPr/>
        </p:nvSpPr>
        <p:spPr>
          <a:xfrm>
            <a:off x="6101648" y="8063072"/>
            <a:ext cx="274342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200" spc="24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155C3EB-81F0-FA03-4AA6-61F5B9E2CE12}"/>
              </a:ext>
            </a:extLst>
          </p:cNvPr>
          <p:cNvSpPr txBox="1"/>
          <p:nvPr/>
        </p:nvSpPr>
        <p:spPr>
          <a:xfrm>
            <a:off x="9829444" y="6989520"/>
            <a:ext cx="184032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7200" spc="33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AB38395-9330-31CD-993C-86E6F13DEF36}"/>
              </a:ext>
            </a:extLst>
          </p:cNvPr>
          <p:cNvSpPr txBox="1"/>
          <p:nvPr/>
        </p:nvSpPr>
        <p:spPr>
          <a:xfrm>
            <a:off x="9377894" y="8019240"/>
            <a:ext cx="274342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200" spc="24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Usage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FA934A8-47FF-76F2-C055-B2D5FC436842}"/>
              </a:ext>
            </a:extLst>
          </p:cNvPr>
          <p:cNvSpPr txBox="1"/>
          <p:nvPr/>
        </p:nvSpPr>
        <p:spPr>
          <a:xfrm>
            <a:off x="13103276" y="7033352"/>
            <a:ext cx="1840320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7200" spc="33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0AEEFE8-77BC-C0FE-B5ED-49F1DC34EB2C}"/>
              </a:ext>
            </a:extLst>
          </p:cNvPr>
          <p:cNvSpPr txBox="1"/>
          <p:nvPr/>
        </p:nvSpPr>
        <p:spPr>
          <a:xfrm>
            <a:off x="12651726" y="8063072"/>
            <a:ext cx="274342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200" spc="24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4"/>
          <p:cNvGrpSpPr/>
          <p:nvPr/>
        </p:nvGrpSpPr>
        <p:grpSpPr>
          <a:xfrm>
            <a:off x="0" y="9091732"/>
            <a:ext cx="15728030" cy="3230762"/>
            <a:chOff x="0" y="-38100"/>
            <a:chExt cx="4142362" cy="850900"/>
          </a:xfrm>
        </p:grpSpPr>
        <p:sp>
          <p:nvSpPr>
            <p:cNvPr id="148" name="Google Shape;148;p4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 extrusionOk="0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lnTo>
                    <a:pt x="0" y="0"/>
                  </a:lnTo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150" name="Google Shape;150;p4"/>
          <p:cNvSpPr/>
          <p:nvPr/>
        </p:nvSpPr>
        <p:spPr>
          <a:xfrm>
            <a:off x="13338789" y="9236393"/>
            <a:ext cx="4949211" cy="1050607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76944" b="-620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16710989" y="9485872"/>
            <a:ext cx="54831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B444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04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2" name="Google Shape;152;p4"/>
          <p:cNvGrpSpPr/>
          <p:nvPr/>
        </p:nvGrpSpPr>
        <p:grpSpPr>
          <a:xfrm>
            <a:off x="-897912" y="2029462"/>
            <a:ext cx="10041912" cy="3274629"/>
            <a:chOff x="0" y="194464"/>
            <a:chExt cx="13389216" cy="4366173"/>
          </a:xfrm>
        </p:grpSpPr>
        <p:sp>
          <p:nvSpPr>
            <p:cNvPr id="153" name="Google Shape;153;p4"/>
            <p:cNvSpPr txBox="1"/>
            <p:nvPr/>
          </p:nvSpPr>
          <p:spPr>
            <a:xfrm>
              <a:off x="0" y="3871217"/>
              <a:ext cx="10820400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69875" lvl="1">
                <a:lnSpc>
                  <a:spcPct val="140016"/>
                </a:lnSpc>
                <a:buClr>
                  <a:srgbClr val="1B4444"/>
                </a:buClr>
                <a:buSzPts val="2499"/>
              </a:pPr>
              <a:endParaRPr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Google Shape;154;p4"/>
            <p:cNvSpPr txBox="1"/>
            <p:nvPr/>
          </p:nvSpPr>
          <p:spPr>
            <a:xfrm>
              <a:off x="2568816" y="194464"/>
              <a:ext cx="10820400" cy="1805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dirty="0">
                  <a:solidFill>
                    <a:srgbClr val="1B444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ontserrat"/>
                </a:rPr>
                <a:t>Introduction</a:t>
              </a:r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5" name="Google Shape;155;p4"/>
          <p:cNvSpPr txBox="1"/>
          <p:nvPr/>
        </p:nvSpPr>
        <p:spPr>
          <a:xfrm>
            <a:off x="914400" y="2957114"/>
            <a:ext cx="5181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B27A8-E94A-C47E-87D4-D22BA183B81D}"/>
              </a:ext>
            </a:extLst>
          </p:cNvPr>
          <p:cNvSpPr txBox="1"/>
          <p:nvPr/>
        </p:nvSpPr>
        <p:spPr>
          <a:xfrm>
            <a:off x="914400" y="3490002"/>
            <a:ext cx="11658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design and implement a PID control system to balance a ball on a tilting platform. The goal is to maintain the ball's position at the center of the platform by continuously adjusting the platform's tilt angle in response to the ball's position.</a:t>
            </a:r>
          </a:p>
        </p:txBody>
      </p:sp>
    </p:spTree>
    <p:extLst>
      <p:ext uri="{BB962C8B-B14F-4D97-AF65-F5344CB8AC3E}">
        <p14:creationId xmlns:p14="http://schemas.microsoft.com/office/powerpoint/2010/main" val="3528157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-1628318" y="-3200616"/>
            <a:ext cx="7018290" cy="72207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461103" y="1342561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601480" y="1995347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907654" y="1519911"/>
            <a:ext cx="5962326" cy="1575131"/>
            <a:chOff x="0" y="0"/>
            <a:chExt cx="7431151" cy="19631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914512" y="3230440"/>
            <a:ext cx="1165193" cy="191040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601958" y="3883226"/>
            <a:ext cx="325815" cy="605415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670275" y="3407790"/>
            <a:ext cx="5918974" cy="1537801"/>
            <a:chOff x="0" y="0"/>
            <a:chExt cx="7377120" cy="1916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309182" y="5460012"/>
            <a:ext cx="1164616" cy="1910409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449560" y="6112798"/>
            <a:ext cx="325815" cy="605415"/>
            <a:chOff x="0" y="0"/>
            <a:chExt cx="406080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755734" y="5637362"/>
            <a:ext cx="5916664" cy="1537801"/>
            <a:chOff x="0" y="0"/>
            <a:chExt cx="7374240" cy="19166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762591" y="7347891"/>
            <a:ext cx="1165193" cy="1910409"/>
            <a:chOff x="0" y="0"/>
            <a:chExt cx="1452240" cy="2381040"/>
          </a:xfrm>
        </p:grpSpPr>
        <p:sp>
          <p:nvSpPr>
            <p:cNvPr id="30" name="Freeform 30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450038" y="8000677"/>
            <a:ext cx="325815" cy="605415"/>
            <a:chOff x="0" y="0"/>
            <a:chExt cx="406080" cy="754560"/>
          </a:xfrm>
        </p:grpSpPr>
        <p:sp>
          <p:nvSpPr>
            <p:cNvPr id="32" name="Freeform 3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5518354" y="7525241"/>
            <a:ext cx="5918974" cy="1537801"/>
            <a:chOff x="0" y="0"/>
            <a:chExt cx="7377120" cy="19166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1516675" y="915759"/>
            <a:ext cx="5605439" cy="987578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06"/>
              </a:lnSpc>
              <a:spcBef>
                <a:spcPct val="0"/>
              </a:spcBef>
            </a:pPr>
            <a:r>
              <a:rPr lang="en-US" sz="5946" b="1" spc="582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971106" y="2367628"/>
            <a:ext cx="3484145" cy="369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012"/>
              </a:lnSpc>
              <a:spcBef>
                <a:spcPct val="0"/>
              </a:spcBef>
            </a:pPr>
            <a:r>
              <a:rPr lang="en-US" sz="6000" spc="14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363363" y="1852472"/>
            <a:ext cx="979531" cy="70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079705" y="3714588"/>
            <a:ext cx="979531" cy="70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44440" y="5804232"/>
            <a:ext cx="3947087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spc="14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Feedback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211443" y="5969923"/>
            <a:ext cx="979531" cy="70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927784" y="7832039"/>
            <a:ext cx="979531" cy="70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390791" y="4137783"/>
            <a:ext cx="5455515" cy="29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012"/>
              </a:lnSpc>
              <a:spcBef>
                <a:spcPct val="0"/>
              </a:spcBef>
            </a:pPr>
            <a:r>
              <a:rPr lang="en-US" sz="3600" spc="14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Control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230087" y="8212788"/>
            <a:ext cx="3636065" cy="310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12"/>
              </a:lnSpc>
              <a:spcBef>
                <a:spcPct val="0"/>
              </a:spcBef>
            </a:pPr>
            <a:r>
              <a:rPr lang="en-US" sz="4000" spc="14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24CD35-0AE2-7A78-2F90-84C1307B1681}"/>
              </a:ext>
            </a:extLst>
          </p:cNvPr>
          <p:cNvSpPr txBox="1"/>
          <p:nvPr/>
        </p:nvSpPr>
        <p:spPr>
          <a:xfrm>
            <a:off x="152400" y="9100372"/>
            <a:ext cx="990348" cy="66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B444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05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7"/>
          <p:cNvGrpSpPr/>
          <p:nvPr/>
        </p:nvGrpSpPr>
        <p:grpSpPr>
          <a:xfrm>
            <a:off x="0" y="9091732"/>
            <a:ext cx="15728030" cy="3230762"/>
            <a:chOff x="0" y="-38100"/>
            <a:chExt cx="4142362" cy="850900"/>
          </a:xfrm>
        </p:grpSpPr>
        <p:sp>
          <p:nvSpPr>
            <p:cNvPr id="189" name="Google Shape;189;p7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 extrusionOk="0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lnTo>
                    <a:pt x="0" y="0"/>
                  </a:lnTo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90" name="Google Shape;190;p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graphicFrame>
        <p:nvGraphicFramePr>
          <p:cNvPr id="192" name="Google Shape;192;p7"/>
          <p:cNvGraphicFramePr/>
          <p:nvPr>
            <p:extLst>
              <p:ext uri="{D42A27DB-BD31-4B8C-83A1-F6EECF244321}">
                <p14:modId xmlns:p14="http://schemas.microsoft.com/office/powerpoint/2010/main" val="2365762552"/>
              </p:ext>
            </p:extLst>
          </p:nvPr>
        </p:nvGraphicFramePr>
        <p:xfrm>
          <a:off x="1070809" y="1973178"/>
          <a:ext cx="14554201" cy="6650187"/>
        </p:xfrm>
        <a:graphic>
          <a:graphicData uri="http://schemas.openxmlformats.org/drawingml/2006/table">
            <a:tbl>
              <a:tblPr>
                <a:noFill/>
                <a:tableStyleId>{0E5FE2AD-A7C8-4338-ABD1-FF56072B2E67}</a:tableStyleId>
              </a:tblPr>
              <a:tblGrid>
                <a:gridCol w="3292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1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1" u="none" strike="noStrike" cap="none" dirty="0">
                          <a:solidFill>
                            <a:srgbClr val="1B4444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Education and Learning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Serve as an educational tool to help students and enthusiasts understand principles of control theory, feedback systems, and mechatronics. 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12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1B4444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Demonstration of Control Systems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Showcase the capabilities of control systems in maintaining stability and balance, demonstrating their relevance in industrial automation and robotics.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371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1B4444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Problem-Solving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Address the challenge of developing a system that can dynamically balance a ball, requiring creative problem-solving and engineering solutions. 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12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u="none" strike="noStrike" cap="none" dirty="0">
                          <a:solidFill>
                            <a:srgbClr val="1B4444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Practical Application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ea typeface="Montserrat"/>
                          <a:cs typeface="Times New Roman" panose="02020603050405020304" pitchFamily="18" charset="0"/>
                          <a:sym typeface="Montserrat"/>
                        </a:rPr>
                        <a:t>Explore the practical applications of control systems, such as those used in autonomous vehicles, industrial automation, or other fields where stability and precision control are crucial.</a:t>
                      </a:r>
                      <a:endParaRPr sz="12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B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3" name="Google Shape;193;p7"/>
          <p:cNvSpPr/>
          <p:nvPr/>
        </p:nvSpPr>
        <p:spPr>
          <a:xfrm flipH="1">
            <a:off x="12877958" y="0"/>
            <a:ext cx="5410042" cy="1804528"/>
          </a:xfrm>
          <a:custGeom>
            <a:avLst/>
            <a:gdLst/>
            <a:ahLst/>
            <a:cxnLst/>
            <a:rect l="l" t="t" r="r" b="b"/>
            <a:pathLst>
              <a:path w="7666059" h="6631969" extrusionOk="0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1699" t="-267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15728030" y="0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5" y="0"/>
                </a:lnTo>
                <a:lnTo>
                  <a:pt x="1874305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 flipH="1">
            <a:off x="-2" y="9236393"/>
            <a:ext cx="5126939" cy="1050607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70811" b="-620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2563467" y="1059709"/>
            <a:ext cx="8355932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0001"/>
              </a:lnSpc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Purpose of Ball Balancing project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994739" y="9441608"/>
            <a:ext cx="54831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B444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06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5"/>
          <p:cNvGrpSpPr/>
          <p:nvPr/>
        </p:nvGrpSpPr>
        <p:grpSpPr>
          <a:xfrm>
            <a:off x="-48079" y="-145197"/>
            <a:ext cx="7491616" cy="10470297"/>
            <a:chOff x="0" y="-38100"/>
            <a:chExt cx="1738608" cy="2747433"/>
          </a:xfrm>
        </p:grpSpPr>
        <p:sp>
          <p:nvSpPr>
            <p:cNvPr id="163" name="Google Shape;163;p5"/>
            <p:cNvSpPr/>
            <p:nvPr/>
          </p:nvSpPr>
          <p:spPr>
            <a:xfrm>
              <a:off x="0" y="0"/>
              <a:ext cx="1738608" cy="2709333"/>
            </a:xfrm>
            <a:custGeom>
              <a:avLst/>
              <a:gdLst/>
              <a:ahLst/>
              <a:cxnLst/>
              <a:rect l="l" t="t" r="r" b="b"/>
              <a:pathLst>
                <a:path w="1738608" h="2709333" extrusionOk="0">
                  <a:moveTo>
                    <a:pt x="0" y="0"/>
                  </a:moveTo>
                  <a:lnTo>
                    <a:pt x="1738608" y="0"/>
                  </a:lnTo>
                  <a:lnTo>
                    <a:pt x="173860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64" name="Google Shape;164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165" name="Google Shape;165;p5"/>
          <p:cNvSpPr txBox="1"/>
          <p:nvPr/>
        </p:nvSpPr>
        <p:spPr>
          <a:xfrm>
            <a:off x="180522" y="1010718"/>
            <a:ext cx="5715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E5E5E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About PID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9" name="Google Shape;1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48128" y="8869681"/>
            <a:ext cx="5443087" cy="146544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/>
          <p:nvPr/>
        </p:nvSpPr>
        <p:spPr>
          <a:xfrm>
            <a:off x="661096" y="9006840"/>
            <a:ext cx="1365824" cy="1280160"/>
          </a:xfrm>
          <a:custGeom>
            <a:avLst/>
            <a:gdLst/>
            <a:ahLst/>
            <a:cxnLst/>
            <a:rect l="l" t="t" r="r" b="b"/>
            <a:pathLst>
              <a:path w="1882200" h="1812128" extrusionOk="0">
                <a:moveTo>
                  <a:pt x="0" y="0"/>
                </a:moveTo>
                <a:lnTo>
                  <a:pt x="1882200" y="0"/>
                </a:lnTo>
                <a:lnTo>
                  <a:pt x="1882200" y="1812128"/>
                </a:lnTo>
                <a:lnTo>
                  <a:pt x="0" y="1812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59817" y="2737286"/>
            <a:ext cx="9920365" cy="497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PID controller is a widely used feedback control mechanism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Proportional (P) responds to the current error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(I) accumulation of past error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 (D) rate of change of the error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Google Shape;93;p4">
            <a:extLst>
              <a:ext uri="{FF2B5EF4-FFF2-40B4-BE49-F238E27FC236}">
                <a16:creationId xmlns:a16="http://schemas.microsoft.com/office/drawing/2014/main" id="{13BAE955-B952-97A4-AB17-C2DF5D1F115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8128" y="2639712"/>
            <a:ext cx="7491616" cy="494980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C94400-AD56-AB70-A388-828DC0B9B685}"/>
              </a:ext>
            </a:extLst>
          </p:cNvPr>
          <p:cNvSpPr txBox="1"/>
          <p:nvPr/>
        </p:nvSpPr>
        <p:spPr>
          <a:xfrm>
            <a:off x="8360984" y="9393244"/>
            <a:ext cx="9265920" cy="66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B444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07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9"/>
          <p:cNvGrpSpPr/>
          <p:nvPr/>
        </p:nvGrpSpPr>
        <p:grpSpPr>
          <a:xfrm>
            <a:off x="0" y="9091732"/>
            <a:ext cx="15728030" cy="3230762"/>
            <a:chOff x="0" y="-38100"/>
            <a:chExt cx="4142362" cy="850900"/>
          </a:xfrm>
        </p:grpSpPr>
        <p:sp>
          <p:nvSpPr>
            <p:cNvPr id="213" name="Google Shape;213;p9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 extrusionOk="0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lnTo>
                    <a:pt x="0" y="0"/>
                  </a:lnTo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14" name="Google Shape;214;p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15" name="Google Shape;215;p9"/>
          <p:cNvSpPr/>
          <p:nvPr/>
        </p:nvSpPr>
        <p:spPr>
          <a:xfrm>
            <a:off x="13338789" y="9236393"/>
            <a:ext cx="4949211" cy="1050607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76944" b="-620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2518453" y="964369"/>
            <a:ext cx="6096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5400" b="1" dirty="0">
                <a:solidFill>
                  <a:srgbClr val="1B444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Components</a:t>
            </a:r>
          </a:p>
        </p:txBody>
      </p:sp>
      <p:sp>
        <p:nvSpPr>
          <p:cNvPr id="220" name="Google Shape;220;p9"/>
          <p:cNvSpPr/>
          <p:nvPr/>
        </p:nvSpPr>
        <p:spPr>
          <a:xfrm flipH="1">
            <a:off x="12877958" y="0"/>
            <a:ext cx="5410042" cy="1804528"/>
          </a:xfrm>
          <a:custGeom>
            <a:avLst/>
            <a:gdLst/>
            <a:ahLst/>
            <a:cxnLst/>
            <a:rect l="l" t="t" r="r" b="b"/>
            <a:pathLst>
              <a:path w="7666059" h="6631969" extrusionOk="0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1699" t="-267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5728030" y="0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5" y="0"/>
                </a:lnTo>
                <a:lnTo>
                  <a:pt x="1874305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6866" name="Picture 2" descr="Uno R3 ATmega328P - Arduino Compatibl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39996" y="2012353"/>
            <a:ext cx="3726457" cy="372645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566453" y="3294547"/>
            <a:ext cx="5051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24A11-897B-8F75-7825-F6DC03EDF49A}"/>
              </a:ext>
            </a:extLst>
          </p:cNvPr>
          <p:cNvSpPr txBox="1"/>
          <p:nvPr/>
        </p:nvSpPr>
        <p:spPr>
          <a:xfrm>
            <a:off x="3086100" y="6885085"/>
            <a:ext cx="35855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</p:txBody>
      </p:sp>
      <p:pic>
        <p:nvPicPr>
          <p:cNvPr id="34818" name="Picture 2" descr="SG – 90 Servo Motor – Bot Univers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63851" y="5482231"/>
            <a:ext cx="3228839" cy="322883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6ECD0-43C2-BACE-A168-F2EF9C2C07DF}"/>
              </a:ext>
            </a:extLst>
          </p:cNvPr>
          <p:cNvSpPr txBox="1"/>
          <p:nvPr/>
        </p:nvSpPr>
        <p:spPr>
          <a:xfrm>
            <a:off x="8092440" y="9452058"/>
            <a:ext cx="9144000" cy="66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B444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08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10"/>
          <p:cNvGrpSpPr/>
          <p:nvPr/>
        </p:nvGrpSpPr>
        <p:grpSpPr>
          <a:xfrm>
            <a:off x="2559970" y="9107774"/>
            <a:ext cx="15728030" cy="3230762"/>
            <a:chOff x="0" y="-38100"/>
            <a:chExt cx="4142362" cy="850900"/>
          </a:xfrm>
        </p:grpSpPr>
        <p:sp>
          <p:nvSpPr>
            <p:cNvPr id="227" name="Google Shape;227;p10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 extrusionOk="0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lnTo>
                    <a:pt x="0" y="0"/>
                  </a:lnTo>
                </a:path>
              </a:pathLst>
            </a:custGeom>
            <a:solidFill>
              <a:srgbClr val="1B444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228" name="Google Shape;228;p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229" name="Google Shape;229;p10"/>
          <p:cNvSpPr/>
          <p:nvPr/>
        </p:nvSpPr>
        <p:spPr>
          <a:xfrm flipH="1">
            <a:off x="12877958" y="0"/>
            <a:ext cx="5410042" cy="1804528"/>
          </a:xfrm>
          <a:custGeom>
            <a:avLst/>
            <a:gdLst/>
            <a:ahLst/>
            <a:cxnLst/>
            <a:rect l="l" t="t" r="r" b="b"/>
            <a:pathLst>
              <a:path w="7666059" h="6631969" extrusionOk="0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1699" t="-2675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15728030" y="0"/>
            <a:ext cx="1874306" cy="1804528"/>
          </a:xfrm>
          <a:custGeom>
            <a:avLst/>
            <a:gdLst/>
            <a:ahLst/>
            <a:cxnLst/>
            <a:rect l="l" t="t" r="r" b="b"/>
            <a:pathLst>
              <a:path w="1874306" h="1804528" extrusionOk="0">
                <a:moveTo>
                  <a:pt x="0" y="0"/>
                </a:moveTo>
                <a:lnTo>
                  <a:pt x="1874305" y="0"/>
                </a:lnTo>
                <a:lnTo>
                  <a:pt x="1874305" y="1804528"/>
                </a:lnTo>
                <a:lnTo>
                  <a:pt x="0" y="1804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 flipH="1">
            <a:off x="-14961" y="9236393"/>
            <a:ext cx="5126939" cy="1050607"/>
          </a:xfrm>
          <a:custGeom>
            <a:avLst/>
            <a:gdLst/>
            <a:ahLst/>
            <a:cxnLst/>
            <a:rect l="l" t="t" r="r" b="b"/>
            <a:pathLst>
              <a:path w="8757453" h="7571877" extrusionOk="0">
                <a:moveTo>
                  <a:pt x="8757453" y="0"/>
                </a:moveTo>
                <a:lnTo>
                  <a:pt x="0" y="0"/>
                </a:lnTo>
                <a:lnTo>
                  <a:pt x="0" y="7571877"/>
                </a:lnTo>
                <a:lnTo>
                  <a:pt x="8757453" y="7571877"/>
                </a:lnTo>
                <a:lnTo>
                  <a:pt x="8757453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r="-70811" b="-620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919541" y="9482996"/>
            <a:ext cx="54831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B4444"/>
              </a:buClr>
              <a:buSzPts val="1700"/>
              <a:buFont typeface="Montserrat"/>
              <a:buNone/>
            </a:pPr>
            <a:r>
              <a:rPr lang="en-US" sz="3200" b="1" i="0" u="none" strike="noStrike" cap="none" dirty="0">
                <a:solidFill>
                  <a:srgbClr val="1B444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09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218;p9"/>
          <p:cNvSpPr txBox="1"/>
          <p:nvPr/>
        </p:nvSpPr>
        <p:spPr>
          <a:xfrm>
            <a:off x="2548509" y="1072799"/>
            <a:ext cx="6096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5400" b="1" dirty="0">
                <a:solidFill>
                  <a:srgbClr val="1B4444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EF7AC-90D7-5BB2-DAE2-995FDAB5A397}"/>
              </a:ext>
            </a:extLst>
          </p:cNvPr>
          <p:cNvSpPr txBox="1"/>
          <p:nvPr/>
        </p:nvSpPr>
        <p:spPr>
          <a:xfrm>
            <a:off x="3324368" y="4217649"/>
            <a:ext cx="45335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</p:txBody>
      </p:sp>
      <p:pic>
        <p:nvPicPr>
          <p:cNvPr id="1026" name="Picture 2" descr="Obstacle Avoiding Robot using Ultrasonic Sensor and L298N H-Bridge Mot –  QuartzComponents">
            <a:extLst>
              <a:ext uri="{FF2B5EF4-FFF2-40B4-BE49-F238E27FC236}">
                <a16:creationId xmlns:a16="http://schemas.microsoft.com/office/drawing/2014/main" id="{174B36B1-E4D7-0149-47F4-4B71D2AE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02332"/>
            <a:ext cx="4497335" cy="354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1247</TotalTime>
  <Words>439</Words>
  <Application>Microsoft Office PowerPoint</Application>
  <PresentationFormat>Custom</PresentationFormat>
  <Paragraphs>105</Paragraphs>
  <Slides>17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Times New Roman</vt:lpstr>
      <vt:lpstr>Wingdings</vt:lpstr>
      <vt:lpstr>Arial</vt:lpstr>
      <vt:lpstr>Wingdings 3</vt:lpstr>
      <vt:lpstr>Calibri</vt:lpstr>
      <vt:lpstr>Montserrat</vt:lpstr>
      <vt:lpstr>Century Gothic</vt:lpstr>
      <vt:lpstr>Noto Sans Symbols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faizur rahman</dc:creator>
  <cp:lastModifiedBy>Ayman Zafar</cp:lastModifiedBy>
  <cp:revision>29</cp:revision>
  <dcterms:created xsi:type="dcterms:W3CDTF">2006-08-16T00:00:00Z</dcterms:created>
  <dcterms:modified xsi:type="dcterms:W3CDTF">2025-07-26T17:45:46Z</dcterms:modified>
</cp:coreProperties>
</file>